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61" r:id="rId3"/>
    <p:sldId id="262" r:id="rId4"/>
  </p:sldIdLst>
  <p:sldSz cx="9144000" cy="6858000" type="screen4x3"/>
  <p:notesSz cx="6805613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F79CA-43CE-45E8-9A62-F6B013D0DAA8}" type="datetimeFigureOut">
              <a:rPr lang="en-US" smtClean="0"/>
              <a:t>12/20/2018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3537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AFA8B-DEF8-4CA2-888B-EB050F911C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615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20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939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64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399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524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53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2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01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400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618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1DC79-7BED-4E04-96D6-D79E0200B0E8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9AC3A-019D-478C-9E79-7C066E7F6F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755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atacenter.dsd.go.th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atacenter.dsd.go.th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datacenter.dsd.go.th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80" y="66677"/>
            <a:ext cx="923905" cy="92390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-36731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200" b="1" dirty="0">
                <a:latin typeface="Tahoma" pitchFamily="34" charset="0"/>
                <a:cs typeface="Tahoma" pitchFamily="34" charset="0"/>
              </a:rPr>
              <a:t>Function Base 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45003" y="583198"/>
            <a:ext cx="8086829" cy="674876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1.1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ความสำเร็จของการบรรลุเป้าหมายตามแผนปฏิบัติงาน ประจำปีงบประมาณ พ.ศ. 2562</a:t>
            </a:r>
          </a:p>
          <a:p>
            <a:pPr fontAlgn="base">
              <a:spcAft>
                <a:spcPts val="600"/>
              </a:spcAft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ตามโครงการที่กำหนด และการเบิกจ่ายเงินงบประมาณภาพรวม ประจำปีงบประมาณ พ.ศ.2562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003" y="1143000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870830"/>
              </p:ext>
            </p:extLst>
          </p:nvPr>
        </p:nvGraphicFramePr>
        <p:xfrm>
          <a:off x="264751" y="1404610"/>
          <a:ext cx="8498249" cy="3885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82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85456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ความสำเร็จของการบรรลุเป้าหมายตามแผนปฏิบัติงาน ประจำปีงบประมาณ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ตาม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โครงการที่กำหนด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และการเบิกจ่ายเงินงบประมาณภาพรวม ประจำปีงบประมาณ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พศ.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2562  เป็นการประเมินประสิทธิภาพในการดำเนินงานตาม หลักภารกิจพื้นฐาน งานประจำตามหน้าที่ปกติ ที่ได้รับมอบหมายในทุกผลผลิต โครงการและกิจกรรม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</a:t>
                      </a: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การฝึกอบรม  (เป้าหมาย 93,942 คน) ทดสอบมาตรฐานฝีมือแรงงาน (เป้าหมาย 30,700 คน) การส่งเสริมการพัฒนาฝีมือแรงงานภายใต้ พ.ร.บ.ส่งเสริมการพัฒนาฝีมือแรงงาน พ.ศ. 2545 (เป้าหมาย 3,700,000 คน)</a:t>
                      </a:r>
                      <a:endParaRPr lang="en-US" sz="900" b="0" u="sng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พิจารณาจากการดำเนินงานที่บรรลุเป้าหมายในแต่ละกิจกรรมตามข้อ 1 ที่บันทึกข้อมูลผลการพัฒนาฝีมือแรงงานลงในระบบรายงานผลการพัฒนาฝีมือแรงงาน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โดยค่าเป้าหมายในแต่ละกิจกรรมต้องไม่น้อยกว่าค่าเป้าหมายที่แต่ละหน่วยงานได้รับการจัดสรร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รวมทั้งการเบิกจ่ายเงินงบประมาณตามที่ได้รับจัดสรร (พิจารณาจากระบบ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ของกรมบัญชีกลาง) รอบที่ 1 ผลการดำเนินการระหว่างวันที่ 1 ตุลาคม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- 31 มีนาคม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และรอบที่ 2 ผลการดำเนินการระหว่างวันที่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เมษายน - 30 กันยายน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หากหน่วยมีการเปลี่ยนแปลงจำนวนเป้าหมายที่จะมีผลต่อการประเมินตัวชี้วัด หน่วยงานจะต้องมีหนังสือชี้แจงเหตุผลมาที่กองแผนงานและสารสนเทศ เพื่อที่กองแผนงานและสารสนเทศจะได้พิจารณา และแจ้งศูนย์เทคโนโลยีสารสนเทศปรับจำนวนเป้าหมายในระบบ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KPI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ต่อไป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งบลงทุน และงบรายจ่ายอื่น ในลักษณะค่าจ้างที่ปรึกษา หากไม่สามารถเบิกจ่ายได้ภายในไตรมาสที่ 1-2 ให้ชี้แจงเหตุผลและกระบวนการดำเนินงานที่ดำเนินการแล้ว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ไม่สามารถเบิกจ่ายได้ ส่งกองบริหารการคลัง เพื่อประกอบการพิจารณา</a:t>
                      </a: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9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กองแผนงานและสารสนเทศ ผู้รับผิดชอบ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นางสาวนราภรณ์ สุวรรณประเสริฐ/นาย</a:t>
                      </a:r>
                      <a:r>
                        <a:rPr lang="th-TH" sz="900" b="0" spc="-2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สรายุธ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ศศิสุวรรณ/นางสาวอารีย์ ชูผึ้ง/นางสาว</a:t>
                      </a:r>
                      <a:r>
                        <a:rPr lang="th-TH" sz="900" b="0" spc="-2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พงศิ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 อ่ำ</a:t>
                      </a:r>
                      <a:r>
                        <a:rPr lang="th-TH" sz="900" b="0" spc="-2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นาคิล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2245 7065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กองบริหารการคลัง           ผู้รับผิดชอบ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นางสาวยุวดี เก้าเอี้ยน/นางสาวอรพิน อินตาวิน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0 2245 6166                      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73968" y="5105400"/>
            <a:ext cx="830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158084" y="5264508"/>
            <a:ext cx="7681116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61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130700"/>
              </p:ext>
            </p:extLst>
          </p:nvPr>
        </p:nvGraphicFramePr>
        <p:xfrm>
          <a:off x="92939" y="5605461"/>
          <a:ext cx="8944745" cy="1176339"/>
        </p:xfrm>
        <a:graphic>
          <a:graphicData uri="http://schemas.openxmlformats.org/drawingml/2006/table">
            <a:tbl>
              <a:tblPr firstRow="1"/>
              <a:tblGrid>
                <a:gridCol w="1013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1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81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89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90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3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01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015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0912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015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6005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92596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29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จำนวนผู้เข้ารับการพัฒนาฝีมือแรงงาน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ตาม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โครงการที่กำหนด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และดำเนินการแล้วเสร็จ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40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เบิกจ่ายเงินงบประมาณภาพรวม                    ไตรมาส 1-2 ไม่น้อยกว่า ร้อยละ</a:t>
                      </a: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90.00                 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จำนวนผู้เข้ารับการพัฒนาฝีมือแรงงานตามโครงการที่กำหนด และดำเ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นินการแล้วเสร็จ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เบิกจ่ายเงินงบประมาณภาพรวม                ไตรมาส 1-4 ไม่น้อยกว่า                   ร้อยละ 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96.00 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904327"/>
              </p:ext>
            </p:extLst>
          </p:nvPr>
        </p:nvGraphicFramePr>
        <p:xfrm>
          <a:off x="1447800" y="3352800"/>
          <a:ext cx="7315200" cy="86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7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4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84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ร้อยละของการบรรลุเป้าหมาย             ตามแผนการปฏิบัติงาน       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=</a:t>
                      </a:r>
                      <a:endParaRPr lang="th-TH" sz="900" b="0" spc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spc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pc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จำนวนผู้เข้ารับการพัฒนาฝีมือแรงงาน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(ฝึกอบรม ทดสอบมาตรฐานฝีมือแรงงาน ส่งเสริมการพัฒนาฝีมือแรงงาน ภายใต้ พ.ร.บ. พ.ศ.2545 )</a:t>
                      </a: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ที่ดำเนินการแล้วเสร็จ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spc="-4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spc="-4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158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900" b="0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</a:t>
                      </a:r>
                      <a:r>
                        <a:rPr lang="th-TH" sz="900" b="0" spc="-4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</a:t>
                      </a:r>
                      <a:r>
                        <a:rPr lang="th-TH" sz="900" b="0" spc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เป้าหมายการดำเนินการที่ได้รับในทุกโครงการ</a:t>
                      </a:r>
                      <a:r>
                        <a:rPr lang="th-TH" sz="900" b="0" spc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ฝึกอบรม ทดสอบมาตรฐานฝีมือแรงงาน </a:t>
                      </a:r>
                    </a:p>
                    <a:p>
                      <a:r>
                        <a:rPr lang="th-TH" sz="900" b="0" spc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ส่งเสริมการพัฒนาฝีมือแรงงาน ภายใต้ พ.ร.บ. พ.ศ. 2545 </a:t>
                      </a:r>
                      <a:endParaRPr lang="th-TH" sz="900" b="0" spc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lang="th-TH" sz="900" b="0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6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806090"/>
              </p:ext>
            </p:extLst>
          </p:nvPr>
        </p:nvGraphicFramePr>
        <p:xfrm>
          <a:off x="1570116" y="4206240"/>
          <a:ext cx="6661716" cy="59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9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4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6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954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ร้อยละการเบิกจ่ายงบประมาณ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ของหน่วยงาน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งบประมาณที่หน่วยงานเบิกจ่ายภาพรวม  ไตรมาสที่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1-2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GFMIS)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699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งบประมาณที่หน่วยงานได้รับจัดสรรในปีงบประมาณ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2562 (</a:t>
                      </a:r>
                      <a:r>
                        <a:rPr lang="th-TH" sz="900" b="0" baseline="0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1-2) </a:t>
                      </a:r>
                      <a:endParaRPr lang="en-US" sz="900" b="0" baseline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lang="en-US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5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563248"/>
              </p:ext>
            </p:extLst>
          </p:nvPr>
        </p:nvGraphicFramePr>
        <p:xfrm>
          <a:off x="1570116" y="4784006"/>
          <a:ext cx="6888085" cy="626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65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5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6154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ร้อยละการเบิกจ่ายงบประมาณ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ของหน่วยงาน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งบประมาณที่หน่วยงานเบิกจ่ายภาพรวม  ไตรมาส 1-4 (พิจารณาจากระบบ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GFMIS)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งบประมาณที่หน่วยงานได้รับจัดสรรในปีงบประมาณ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2562 (</a:t>
                      </a:r>
                      <a:r>
                        <a:rPr lang="th-TH" sz="900" b="0" baseline="0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1-4)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224168" y="4341168"/>
            <a:ext cx="14540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1 มี.ค. (6 เดือน)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5341" y="4950768"/>
            <a:ext cx="14540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2 ก.ย. (12 เดือน)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6413" y="85725"/>
            <a:ext cx="91122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 องค์ประกอบที่ 1 </a:t>
            </a:r>
            <a:r>
              <a:rPr lang="en-US" sz="1200" b="1" dirty="0">
                <a:latin typeface="Tahoma" pitchFamily="34" charset="0"/>
                <a:cs typeface="Tahoma" pitchFamily="34" charset="0"/>
              </a:rPr>
              <a:t>Function Base 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7" name="TextBox 11"/>
          <p:cNvSpPr txBox="1">
            <a:spLocks noChangeArrowheads="1"/>
          </p:cNvSpPr>
          <p:nvPr/>
        </p:nvSpPr>
        <p:spPr bwMode="auto">
          <a:xfrm>
            <a:off x="110809" y="14906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776842"/>
              </p:ext>
            </p:extLst>
          </p:nvPr>
        </p:nvGraphicFramePr>
        <p:xfrm>
          <a:off x="142875" y="1736801"/>
          <a:ext cx="8677628" cy="3063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77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63799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  การประเมินศักยภาพภายหลังการฝึกอบรม หมายถึง ศักยภาพแรงงานที่จะทำให้บุคคลทำงานได้ดีในแต่ละด้านที่สามารถวัดผลสัมฤทธิ์ได้ภายหลังจากการฝึกอบร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โดยแบ่งเป็น 5 ด้าน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การประเมิน ได้แก่ (1) ความรู้ (2) การปฏิบัติงาน (3) ทัศนคติ (4) การแก้ปัญหา (5) ความปลอดภัย ขึ้นอยู่กับวัตถุประสงค์ของการฝึกอบรมในการประเมินพนักงานว่ามีศักยภาพเพิ่มขึ้นหรือไม่นั้น จะพิจารณาจากการวัดประเมินผลสัมฤทธิ์การฝึกอบรมฝีมือแรงงานที่ผ่านการฝึกอบรมว่ามีอย่างน้อยหนึ่งด้านการประเมินที่เพิ่มขึ้นจะถือว่าเป็นแรงงานที่มีศักยภาพแรงงานเพิ่มขึ้นภายหลังจากการฝึกอบรม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พิจารณาจากจำนวนพนักงานที่ได้รับการฝึกอบรมฝีมือแรงงานจากสถานประกอบกิจการ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ที่นายทะเบียนให้ความเห็นชอบหลักสูตร รายละเอียดที่เกี่ยวข้อง และค่าใช้จ่ายในการฝึก</a:t>
                      </a:r>
                      <a:b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อบรมฝีมือแรงงาน ประจำปีงบประมาณ พ.ศ. 2562 ระหว่างวันที่ 1 ตุลาคม 2561 – 30 กันยายน 2562 เทียบกับเป้าหมายการดำเนินการตามกิจกรรมส่งเสริมและสนับสนุนให้</a:t>
                      </a:r>
                      <a:b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สถานประกอบกิจการดำเนินการฝึกอบรมตามพระราชบัญญัติส่งเสริมการพัฒนาฝีมือแรงงาน พ.ศ. 2545 ประจำปีงบประมาณ พ.ศ. 2562 จำนวน 3.7 ล้านคน โดยพนักงานที่ผ่านการพัฒนาฝีมือแรงงานมีศักยภาพในการทำงานเพิ่มขึ้นไม่น้อยกว่าร้อยละ 60 ในปีงบประมาณ พ.ศ. 2562 ระหว่างวันที่ 1 ตุลาคม 2561 – 30 กันยายน 2562 และ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บันทึกข้อมูลผลการประเมินศักยภาพลงในระบบรายงานผลการพัฒนาฝีมือแรงงาน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ประเมินรอบที่ 1 ใช้ฐานคำนวณจากเป้าหมาย 6 เดือน (55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และประเมินรอบที่ 2 ใช้ฐานคำนวณจากเป้าหมาย 12 เดือน (60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en-US" sz="900" b="0" u="sng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กรณีหน่วยงานเปลี่ยนแปลงเป้าหมายกิจกรรมที่กำหนดไว้ตามแผนพัฒนาฝีมือแรงงานประจำปีงบประมาณ พ.ศ.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2562 ต้องได้รับความเห็นชอบจากกรมฯ (กองแผนงานและสารสนเทศ)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ในกรณีจำนวน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พนักงานที่ได้รับการฝึกอบรมฝีมือแรงงานจากสถานประกอบกิจการที่นายทะเบียนให้ความเห็นชอบหลักสูตรฯ ตาม พ.ร.บ.ส่งเสริมฯ พ.ศ. 2545 มีศักยภาพในการทำงานเพิ่มขึ้น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เกินกว่าเป้าหมายที่ได้รับ (100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จะไม่นำส่วนที่เกินจากเป้าหมายมาคิดคำนวณในการวัดค่าเป้าหมาย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กองส่งเสริมการพัฒนาฝีมือแรงงาน 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นางสุรัชตา พ่อธานี ,นางสาวจันทกานต์ ช่วยรอด 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0 2246 1937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80" name="TextBox 14"/>
          <p:cNvSpPr txBox="1">
            <a:spLocks noChangeArrowheads="1"/>
          </p:cNvSpPr>
          <p:nvPr/>
        </p:nvSpPr>
        <p:spPr bwMode="auto">
          <a:xfrm>
            <a:off x="132074" y="4857750"/>
            <a:ext cx="439261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9911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61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3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8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3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3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415750"/>
              </p:ext>
            </p:extLst>
          </p:nvPr>
        </p:nvGraphicFramePr>
        <p:xfrm>
          <a:off x="0" y="5434171"/>
          <a:ext cx="9006844" cy="1195229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20174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5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จำนวนพนักงานที่ได้รับการฝึกอบรม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ฝีมือแรงงานจากสถานประกอบกิจการ ที่นายทะเบียนให้ความเห็นชอบ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หลักสูตร ตาม พ.ร.บ.ส่งเสริมฯ 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พ.ศ. 2545 มีศักยภาพในการทำงานเพิ่มขึ้นไม่น้อยกว่าร้อยละ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55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พนักงานที่ได้รับการฝึกอบรมฝีมือแรงงานจากสถานประกอบกิจการที่นายทะเบียนให้ความเห็นชอบหลักสูตร ตาม พ.ร.บ.ส่งเสริมฯ 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พ.ศ. 2545 มีศักยภาพในการทำงานเพิ่มขึ้นไม่น้อยกว่าร้อยละ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60</a:t>
                      </a:r>
                      <a:endParaRPr lang="th-TH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6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187236"/>
              </p:ext>
            </p:extLst>
          </p:nvPr>
        </p:nvGraphicFramePr>
        <p:xfrm>
          <a:off x="1043608" y="3789040"/>
          <a:ext cx="7705724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3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7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4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จำนวนพนักงานที่ได้รับการฝึกอบรมฝีมือแรงงานจากสถานประกอบกิจการ</a:t>
                      </a:r>
                      <a:b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ที่นายทะเบียนให้ความเห็นชอบหลักสูตรฯ ตาม พ.ร.บ.ส่งเสริมฯ พ.ศ. 2545 มีศักยภาพในการทำงานเพิ่มขึ้น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ประจำปีงบประมาณ พ.ศ. 2562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ระหว่างวันที่ 1 ตุลาคม 2561 – 30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กันยายน 2562 (คน)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975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เป้าหมายการดำเนินการตามกิจกรรมส่งเสริมและสนับสนุนให้สถานประกอบกิจการดำเนินการฝึกอบรมฝีมือแรงงา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ตาม พ.ร.บ.ส่งเสริมฯ พ.ศ. 2545 ประจำปีงบประมาณ พ.ศ. 2562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(คน)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74" name="TextBox 25"/>
          <p:cNvSpPr txBox="1">
            <a:spLocks noChangeArrowheads="1"/>
          </p:cNvSpPr>
          <p:nvPr/>
        </p:nvSpPr>
        <p:spPr bwMode="auto">
          <a:xfrm>
            <a:off x="381000" y="1219795"/>
            <a:ext cx="853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900" dirty="0">
                <a:latin typeface="Tahoma" pitchFamily="34" charset="0"/>
                <a:cs typeface="Tahoma" pitchFamily="34" charset="0"/>
              </a:rPr>
              <a:t>ตัวชี้วัดย่อยที่ 1.</a:t>
            </a:r>
            <a:r>
              <a:rPr lang="en-US" sz="900" dirty="0">
                <a:latin typeface="Tahoma" pitchFamily="34" charset="0"/>
                <a:cs typeface="Tahoma" pitchFamily="34" charset="0"/>
              </a:rPr>
              <a:t>3</a:t>
            </a:r>
            <a:r>
              <a:rPr lang="th-TH" sz="900" dirty="0">
                <a:latin typeface="Tahoma" pitchFamily="34" charset="0"/>
                <a:cs typeface="Tahoma" pitchFamily="34" charset="0"/>
              </a:rPr>
              <a:t>.1   ร้อยละของจำนวนพนักงานที่ได้รับการพัฒนาฝีมือแรงงานจากสถานประกอบกิจการ ตาม พ.ร.บ.ส่งเสริมการพัฒนาฝีมือแรงงาน พ.ศ. 2545  </a:t>
            </a:r>
            <a:endParaRPr lang="en-US" sz="900" dirty="0">
              <a:latin typeface="Tahoma" pitchFamily="34" charset="0"/>
              <a:cs typeface="Tahoma" pitchFamily="34" charset="0"/>
            </a:endParaRPr>
          </a:p>
          <a:p>
            <a:r>
              <a:rPr lang="en-US" sz="900" dirty="0">
                <a:latin typeface="Tahoma" pitchFamily="34" charset="0"/>
                <a:cs typeface="Tahoma" pitchFamily="34" charset="0"/>
              </a:rPr>
              <a:t>                            </a:t>
            </a:r>
            <a:r>
              <a:rPr lang="th-TH" sz="900" dirty="0">
                <a:latin typeface="Tahoma" pitchFamily="34" charset="0"/>
                <a:cs typeface="Tahoma" pitchFamily="34" charset="0"/>
              </a:rPr>
              <a:t>มีศักยภาพในการทำงานเพิ่มขึ้น</a:t>
            </a:r>
          </a:p>
        </p:txBody>
      </p:sp>
      <p:sp>
        <p:nvSpPr>
          <p:cNvPr id="23" name="Rounded Rectangle 3"/>
          <p:cNvSpPr/>
          <p:nvPr/>
        </p:nvSpPr>
        <p:spPr bwMode="gray">
          <a:xfrm>
            <a:off x="441575" y="674408"/>
            <a:ext cx="7324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2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ความสำเร็จในการส่งเสริมและสนับสนุนให้สถานประกอบกิจการดำเนินการพัฒนาฝีมือแรงงาน</a:t>
            </a:r>
          </a:p>
        </p:txBody>
      </p:sp>
    </p:spTree>
    <p:extLst>
      <p:ext uri="{BB962C8B-B14F-4D97-AF65-F5344CB8AC3E}">
        <p14:creationId xmlns:p14="http://schemas.microsoft.com/office/powerpoint/2010/main" val="3453772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3238" y="76201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200" b="1" dirty="0">
                <a:latin typeface="Tahoma" pitchFamily="34" charset="0"/>
                <a:cs typeface="Tahoma" pitchFamily="34" charset="0"/>
              </a:rPr>
              <a:t>Function Base 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2562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01" name="TextBox 11"/>
          <p:cNvSpPr txBox="1">
            <a:spLocks noChangeArrowheads="1"/>
          </p:cNvSpPr>
          <p:nvPr/>
        </p:nvSpPr>
        <p:spPr bwMode="auto">
          <a:xfrm>
            <a:off x="152400" y="167821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882573"/>
              </p:ext>
            </p:extLst>
          </p:nvPr>
        </p:nvGraphicFramePr>
        <p:xfrm>
          <a:off x="152400" y="2013950"/>
          <a:ext cx="8466653" cy="2771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66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71526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จำนวนสถานประกอบกิจการที่ยื่นแบบแสดงการส่งเงินสมทบกองทุนพัฒนาฝีมือแรงงานตามพระราชบัญญัติส่งเสริมการพัฒนาฝีมือแรงงาน พ.ศ. 2545 ประจำปี พ.ศ. 2561 หมายถึง จำนวน</a:t>
                      </a:r>
                      <a:b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สถานประกอบกิจการที่ยื่นแบบแสดงการส่งเงินสมทบกองทุนพัฒนาฝีมือแรงงาน (สท.2) ประจำปี พ.ศ. 2561 เทียบกับเป้าหมายจำนวนสถานประกอบกิจการที่อยู่ในข่ายบังคับเงินสมทบกองทุนพัฒนาฝีมือแรงงาน ประจำปี พ.ศ. 2561</a:t>
                      </a:r>
                      <a:endParaRPr lang="en-US" sz="800" b="0" u="sng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ประกอบกิจการที่ยื่นแบบแสดงการส่งเงินสมทบกองทุนพัฒนาฝีมือแรงงานตามพระราชบัญญัติส่งเสริมการพัฒนาฝีมือแรงงาน พ.ศ. 2545 หมายถึง สถานประกอบกิจการที่อยู่ในข่ายบังคับ</a:t>
                      </a:r>
                      <a:b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เงินสมทบกองทุนพัฒนาฝีมือแรงงานตามพระราชบัญญัติส่งเสริมการพัฒนาฝีมือแรงงาน พ.ศ. 2545 ซึ่งยื่นแบบแสดงการส่งเงินสมทบกองทุนพัฒนาฝีมือแรงงาน (สท.2) ประจำปี พ.ศ. 2561 </a:t>
                      </a:r>
                      <a:b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ระหว่างวันที่ 1 มกราคม 2562 – 30 กันยายน 2562</a:t>
                      </a:r>
                    </a:p>
                    <a:p>
                      <a:pPr marL="228600" indent="-228600" algn="l">
                        <a:buAutoNum type="arabicPeriod" startAt="2"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สถานประกอบกิจการที่อยู่ในข่ายบังคับเงินสมทบกองทุนพัฒนาฝีมือแรงงาน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ประจำปี พ.ศ. 2561 หมายถึง ผู้ประกอบกิจการประเภทอุตสาหกรรม พาณิชยกรรม หรือธุรกิจอย่างอื่นในทุกท้องที่ </a:t>
                      </a:r>
                      <a:b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ที่มีลูกจ้างตั้งแต่ 100 คนขึ้นไป ใช้ฐานข้อมูลผู้ประกอบกิจการโดยอ้างอิงจากสำนักงานประกันสังคม (ข้อมูล ณ วันที่ 1 มีนาคม 2560) ซึ่งหน่วยงานได้ตรวจสอบและติดตามรายงานผล ณ สิ้นเดือนกันยายน 2561 ตามหนังสือกรมพัฒนาฝีมือแรงงาน ด่วนที่สุด ที่ รง 0406/ว 04455 ลงวันที่ 20 เมษายน 2561</a:t>
                      </a: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การเปลี่ยนแปลงเป้าหมายจำนวนสถานประกอบกิจการตามข้อ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 (กรณีหยุด เลิก ย้ายกิจการ) ต้องได้รับความเห็นชอบจากกรมฯ โดยมีหนังสือชี้แจงเหตุผลถึงกองส่งเสริมการพัฒนาฝีมือแรงงาน 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และบันทึกข้อมูลในระบบรายงานผลการพัฒนาฝีมือแรงงาน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หัวข้อ ส่งเสริมการฝึก หัวข้อย่อย การแจ้งเปลี่ยนแปลงข้อมูลสถานประกอบกิจการ (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สท.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8)</a:t>
                      </a: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กองส่งเสริมการพัฒนาฝีมือแรงงาน ผู้รับผิดชอบ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นางสุรัชตา  พ่อธานี,นางสาว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รช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ธนิน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ภู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ริชญา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0 2246 1937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</a:t>
                      </a: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endParaRPr lang="en-US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</a:t>
                      </a:r>
                      <a:endParaRPr lang="th-TH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104" name="TextBox 14"/>
          <p:cNvSpPr txBox="1">
            <a:spLocks noChangeArrowheads="1"/>
          </p:cNvSpPr>
          <p:nvPr/>
        </p:nvSpPr>
        <p:spPr bwMode="auto">
          <a:xfrm>
            <a:off x="34925" y="49530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90600" y="506889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61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/>
        </p:nvGraphicFramePr>
        <p:xfrm>
          <a:off x="0" y="5577450"/>
          <a:ext cx="9006844" cy="103632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91185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1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จำนวนสถานประกอบกิจการที่ยื่นแบบแสดงการส่งเงินสมทบกองทุนพัฒนาฝีมือแรงงาน ตาม พ.ร.บ. ส่งเสริมฯ         พ.ศ. 2545 ได้ร้อยละ 50</a:t>
                      </a: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จำนวนสถานประกอบกิจการที่ยื่นแบบแสดงการส่งเงินสมทบกองทุนพัฒนาฝีมือแรงงาน ตาม พ.ร.บ. ส่งเสริมฯ       พ.ศ. 2545 ได้ร้อยละ 100</a:t>
                      </a: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416864"/>
              </p:ext>
            </p:extLst>
          </p:nvPr>
        </p:nvGraphicFramePr>
        <p:xfrm>
          <a:off x="1143000" y="3657600"/>
          <a:ext cx="716280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88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4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3577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           =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จำนวนสถานประกอบกิจการที่ยื่นแบบแสดงการส่งเงินสมทบกองทุนพัฒนาฝีมือแรงงาน ตาม พ.ร.บ. ส่งเสริมฯ พ.ศ. 2545 ประจำปี พ.ศ. 2561 ระหว่างวันที่ 1  มกราคม 2562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 30 กันยายน 2562 (แห่ง)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9423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จำนวนสถานประกอบกิจการที่อยู่ในข่ายบังคับเงินสมทบกองทุนพัฒนาฝีมือแรงงาน ประจำปี  พ.ศ. 2561 (แห่ง)</a:t>
                      </a:r>
                    </a:p>
                    <a:p>
                      <a:pPr algn="ctr"/>
                      <a:r>
                        <a:rPr lang="th-TH" sz="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(ใช้ข้อมูลผู้ประกอบกิจการโดยอ้างอิงตามข้อ 3</a:t>
                      </a:r>
                      <a:r>
                        <a:rPr lang="th-TH" sz="8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8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98" name="TextBox 25"/>
          <p:cNvSpPr txBox="1">
            <a:spLocks noChangeArrowheads="1"/>
          </p:cNvSpPr>
          <p:nvPr/>
        </p:nvSpPr>
        <p:spPr bwMode="auto">
          <a:xfrm>
            <a:off x="457200" y="1227110"/>
            <a:ext cx="742156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900" dirty="0">
                <a:latin typeface="Tahoma" pitchFamily="34" charset="0"/>
                <a:cs typeface="Tahoma" pitchFamily="34" charset="0"/>
              </a:rPr>
              <a:t> ตัวชี้วัดย่อยที่ 1.</a:t>
            </a:r>
            <a:r>
              <a:rPr lang="en-US" sz="900" dirty="0">
                <a:latin typeface="Tahoma" pitchFamily="34" charset="0"/>
                <a:cs typeface="Tahoma" pitchFamily="34" charset="0"/>
              </a:rPr>
              <a:t>3</a:t>
            </a:r>
            <a:r>
              <a:rPr lang="th-TH" sz="900" dirty="0">
                <a:latin typeface="Tahoma" pitchFamily="34" charset="0"/>
                <a:cs typeface="Tahoma" pitchFamily="34" charset="0"/>
              </a:rPr>
              <a:t>.2 ร้อยละของจำนวนสถานประกอบกิจการที่ยื่นแบบแสดงการส่งเงินสมทบกองทุนพัฒนาฝีมือแรงงานตาม พ.ร.บ. ส่งเสริมการพัฒนา  </a:t>
            </a:r>
          </a:p>
          <a:p>
            <a:r>
              <a:rPr lang="th-TH" sz="900" dirty="0">
                <a:latin typeface="Tahoma" pitchFamily="34" charset="0"/>
                <a:cs typeface="Tahoma" pitchFamily="34" charset="0"/>
              </a:rPr>
              <a:t>                           ฝีมือแรงงาน พ.ศ. 2545 ประจำปี พ.ศ. 2561</a:t>
            </a:r>
          </a:p>
          <a:p>
            <a:r>
              <a:rPr lang="th-TH" sz="9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900" dirty="0"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5" name="Rounded Rectangle 3"/>
          <p:cNvSpPr/>
          <p:nvPr/>
        </p:nvSpPr>
        <p:spPr bwMode="gray">
          <a:xfrm>
            <a:off x="529355" y="674408"/>
            <a:ext cx="7324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2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ความสำเร็จในการส่งเสริมและสนับสนุนให้สถานประกอบกิจการดำเนินการพัฒนาฝีมือแรงงาน</a:t>
            </a:r>
          </a:p>
        </p:txBody>
      </p:sp>
    </p:spTree>
    <p:extLst>
      <p:ext uri="{BB962C8B-B14F-4D97-AF65-F5344CB8AC3E}">
        <p14:creationId xmlns:p14="http://schemas.microsoft.com/office/powerpoint/2010/main" val="30601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1367</Words>
  <Application>Microsoft Office PowerPoint</Application>
  <PresentationFormat>นำเสนอทางหน้าจอ (4:3)</PresentationFormat>
  <Paragraphs>146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7" baseType="lpstr">
      <vt:lpstr>Arial</vt:lpstr>
      <vt:lpstr>Calibri</vt:lpstr>
      <vt:lpstr>Tahoma</vt:lpstr>
      <vt:lpstr>Office Theme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prue</dc:creator>
  <cp:lastModifiedBy>DSD_23817</cp:lastModifiedBy>
  <cp:revision>45</cp:revision>
  <dcterms:created xsi:type="dcterms:W3CDTF">2018-11-07T10:13:52Z</dcterms:created>
  <dcterms:modified xsi:type="dcterms:W3CDTF">2018-12-20T00:40:40Z</dcterms:modified>
</cp:coreProperties>
</file>